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93"/>
  </p:notesMasterIdLst>
  <p:handoutMasterIdLst>
    <p:handoutMasterId r:id="rId94"/>
  </p:handoutMasterIdLst>
  <p:sldIdLst>
    <p:sldId id="265" r:id="rId2"/>
    <p:sldId id="618" r:id="rId3"/>
    <p:sldId id="619" r:id="rId4"/>
    <p:sldId id="620" r:id="rId5"/>
    <p:sldId id="621" r:id="rId6"/>
    <p:sldId id="624" r:id="rId7"/>
    <p:sldId id="625" r:id="rId8"/>
    <p:sldId id="626" r:id="rId9"/>
    <p:sldId id="627" r:id="rId10"/>
    <p:sldId id="704" r:id="rId11"/>
    <p:sldId id="705" r:id="rId12"/>
    <p:sldId id="710" r:id="rId13"/>
    <p:sldId id="707" r:id="rId14"/>
    <p:sldId id="708" r:id="rId15"/>
    <p:sldId id="709" r:id="rId16"/>
    <p:sldId id="712" r:id="rId17"/>
    <p:sldId id="713" r:id="rId18"/>
    <p:sldId id="721" r:id="rId19"/>
    <p:sldId id="714" r:id="rId20"/>
    <p:sldId id="628" r:id="rId21"/>
    <p:sldId id="629" r:id="rId22"/>
    <p:sldId id="630" r:id="rId23"/>
    <p:sldId id="631" r:id="rId24"/>
    <p:sldId id="632" r:id="rId25"/>
    <p:sldId id="633" r:id="rId26"/>
    <p:sldId id="634" r:id="rId27"/>
    <p:sldId id="635" r:id="rId28"/>
    <p:sldId id="636" r:id="rId29"/>
    <p:sldId id="637" r:id="rId30"/>
    <p:sldId id="638" r:id="rId31"/>
    <p:sldId id="720" r:id="rId32"/>
    <p:sldId id="640" r:id="rId33"/>
    <p:sldId id="641" r:id="rId34"/>
    <p:sldId id="642" r:id="rId35"/>
    <p:sldId id="643" r:id="rId36"/>
    <p:sldId id="666" r:id="rId37"/>
    <p:sldId id="645" r:id="rId38"/>
    <p:sldId id="646" r:id="rId39"/>
    <p:sldId id="647" r:id="rId40"/>
    <p:sldId id="667" r:id="rId41"/>
    <p:sldId id="649" r:id="rId42"/>
    <p:sldId id="650" r:id="rId43"/>
    <p:sldId id="651" r:id="rId44"/>
    <p:sldId id="652" r:id="rId45"/>
    <p:sldId id="668" r:id="rId46"/>
    <p:sldId id="654" r:id="rId47"/>
    <p:sldId id="669" r:id="rId48"/>
    <p:sldId id="656" r:id="rId49"/>
    <p:sldId id="657" r:id="rId50"/>
    <p:sldId id="658" r:id="rId51"/>
    <p:sldId id="659" r:id="rId52"/>
    <p:sldId id="660" r:id="rId53"/>
    <p:sldId id="665" r:id="rId54"/>
    <p:sldId id="670" r:id="rId55"/>
    <p:sldId id="671" r:id="rId56"/>
    <p:sldId id="672" r:id="rId57"/>
    <p:sldId id="673" r:id="rId58"/>
    <p:sldId id="674" r:id="rId59"/>
    <p:sldId id="681" r:id="rId60"/>
    <p:sldId id="680" r:id="rId61"/>
    <p:sldId id="722" r:id="rId62"/>
    <p:sldId id="683" r:id="rId63"/>
    <p:sldId id="675" r:id="rId64"/>
    <p:sldId id="676" r:id="rId65"/>
    <p:sldId id="677" r:id="rId66"/>
    <p:sldId id="678" r:id="rId67"/>
    <p:sldId id="679" r:id="rId68"/>
    <p:sldId id="684" r:id="rId69"/>
    <p:sldId id="685" r:id="rId70"/>
    <p:sldId id="686" r:id="rId71"/>
    <p:sldId id="691" r:id="rId72"/>
    <p:sldId id="688" r:id="rId73"/>
    <p:sldId id="689" r:id="rId74"/>
    <p:sldId id="682" r:id="rId75"/>
    <p:sldId id="690" r:id="rId76"/>
    <p:sldId id="692" r:id="rId77"/>
    <p:sldId id="693" r:id="rId78"/>
    <p:sldId id="694" r:id="rId79"/>
    <p:sldId id="696" r:id="rId80"/>
    <p:sldId id="695" r:id="rId81"/>
    <p:sldId id="697" r:id="rId82"/>
    <p:sldId id="698" r:id="rId83"/>
    <p:sldId id="699" r:id="rId84"/>
    <p:sldId id="723" r:id="rId85"/>
    <p:sldId id="701" r:id="rId86"/>
    <p:sldId id="702" r:id="rId87"/>
    <p:sldId id="703" r:id="rId88"/>
    <p:sldId id="616" r:id="rId89"/>
    <p:sldId id="716" r:id="rId90"/>
    <p:sldId id="717" r:id="rId91"/>
    <p:sldId id="719" r:id="rId9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1" autoAdjust="0"/>
    <p:restoredTop sz="84135" autoAdjust="0"/>
  </p:normalViewPr>
  <p:slideViewPr>
    <p:cSldViewPr>
      <p:cViewPr varScale="1">
        <p:scale>
          <a:sx n="86" d="100"/>
          <a:sy n="86" d="100"/>
        </p:scale>
        <p:origin x="84" y="1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3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34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9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64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79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25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3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84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53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7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7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8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37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4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30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6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5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07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38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9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9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3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1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7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7211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30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://framebox.org/" TargetMode="External"/><Relationship Id="rId7" Type="http://schemas.openxmlformats.org/officeDocument/2006/relationships/hyperlink" Target="http://bit.ly/1CM4Hzo" TargetMode="External"/><Relationship Id="rId2" Type="http://schemas.openxmlformats.org/officeDocument/2006/relationships/hyperlink" Target="https://balsamiq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designbygrid.com/" TargetMode="External"/><Relationship Id="rId5" Type="http://schemas.openxmlformats.org/officeDocument/2006/relationships/hyperlink" Target="http://bit.ly/1sjYaFC" TargetMode="External"/><Relationship Id="rId4" Type="http://schemas.openxmlformats.org/officeDocument/2006/relationships/hyperlink" Target="http://960.g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Behold Bootstrap!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Pains of HW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77803" y="5652848"/>
            <a:ext cx="7940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Plain HTML + CSS makes layout building challenging</a:t>
            </a:r>
          </a:p>
        </p:txBody>
      </p:sp>
    </p:spTree>
    <p:extLst>
      <p:ext uri="{BB962C8B-B14F-4D97-AF65-F5344CB8AC3E}">
        <p14:creationId xmlns:p14="http://schemas.microsoft.com/office/powerpoint/2010/main" val="192081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(Probably) Feel About 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C922C-49CA-4673-8C4E-D56DDBE35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66800"/>
            <a:ext cx="5410200" cy="52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Then Came Bootstrap…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0275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D820A-AB2A-4B18-A478-C5CD2B70B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200"/>
            <a:ext cx="58864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13087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Warmup 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 a repeat of last class, quickly create an HTML webpage.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add in a Bootstrap component of your choosing.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Copy the Bootstrap CSS link. Then copy the code from any Bootstrap element or CSS.</a:t>
            </a:r>
          </a:p>
        </p:txBody>
      </p:sp>
    </p:spTree>
    <p:extLst>
      <p:ext uri="{BB962C8B-B14F-4D97-AF65-F5344CB8AC3E}">
        <p14:creationId xmlns:p14="http://schemas.microsoft.com/office/powerpoint/2010/main" val="31650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Phase Bootstrap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905000"/>
            <a:ext cx="85344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Last class, we focused on Bootstrap Components (like buttons and tables).</a:t>
            </a:r>
          </a:p>
          <a:p>
            <a:pPr algn="l"/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we’ll be focused on using Bootstrap to build layouts.</a:t>
            </a:r>
          </a:p>
        </p:txBody>
      </p:sp>
    </p:spTree>
    <p:extLst>
      <p:ext uri="{BB962C8B-B14F-4D97-AF65-F5344CB8AC3E}">
        <p14:creationId xmlns:p14="http://schemas.microsoft.com/office/powerpoint/2010/main" val="22892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://thewealthwatchman.com/wp-content/uploads/2014/11/Mining-silver-quicksand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1"/>
            <a:ext cx="9137570" cy="68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7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 / Grid Layouts</a:t>
            </a:r>
          </a:p>
        </p:txBody>
      </p:sp>
    </p:spTree>
    <p:extLst>
      <p:ext uri="{BB962C8B-B14F-4D97-AF65-F5344CB8AC3E}">
        <p14:creationId xmlns:p14="http://schemas.microsoft.com/office/powerpoint/2010/main" val="38074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Huge Breath…</a:t>
            </a:r>
          </a:p>
        </p:txBody>
      </p:sp>
      <p:pic>
        <p:nvPicPr>
          <p:cNvPr id="4" name="Picture 8" descr="https://wellplayedmusic.files.wordpress.com/2014/12/deep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90458"/>
            <a:ext cx="6019800" cy="54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0256" y="5886430"/>
            <a:ext cx="651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Facebook surf at your own peril (and to the peril of the galaxy)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Because in our opinion, these next two sections are some of the</a:t>
            </a:r>
          </a:p>
          <a:p>
            <a:pPr marL="0" indent="0" algn="ctr">
              <a:buNone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ONES</a:t>
            </a:r>
          </a:p>
          <a:p>
            <a:pPr marL="0" indent="0" algn="ctr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076305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7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Sketches</a:t>
            </a:r>
          </a:p>
        </p:txBody>
      </p:sp>
      <p:pic>
        <p:nvPicPr>
          <p:cNvPr id="3" name="Picture 2" descr="http://speckycdn.sdm.netdna-cdn.com/wp-content/uploads/2011/05/wireframe-sketch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3" y="1905000"/>
            <a:ext cx="389781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4495800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Because every aspect of a site’s “look” is defined by HTML/CSS – it is crucial to have a detailed sketch going in.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Pay particular attention to the location of navigation bars, titles, headers, content, images, footers etc.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When imagining alignments, in particular, be mindful of the </a:t>
            </a:r>
            <a:r>
              <a:rPr lang="en-US" b="1" i="1" u="sng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Designing with a Grid in Mind</a:t>
            </a:r>
          </a:p>
        </p:txBody>
      </p:sp>
      <p:pic>
        <p:nvPicPr>
          <p:cNvPr id="4" name="Picture 4" descr="https://cdn.tutsplus.com/webdesign/uploads/legacy/tuts/341_wf/wireframe-b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82751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867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Grids serve to align elements aesthetically.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9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Facebook’s Grid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Facebook is a perfect example of a website where the “grid-layout” is obvious.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Grids make it easy to have content (text, images, and regions) align aesthetically.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2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6" name="Picture 9" descr="http://eyelearn.org/ma-stu-gallery/gridEssay-2013/aimee/images/gu-gri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10674"/>
          <a:stretch/>
        </p:blipFill>
        <p:spPr bwMode="auto">
          <a:xfrm>
            <a:off x="779766" y="914400"/>
            <a:ext cx="7578529" cy="53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4" name="Picture 2" descr="http://1.bp.blogspot.com/-MApmsFuowRg/U4b9KpiOLbI/AAAAAAAAAh4/pDVukrQsJ_Y/s1600/cn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10523"/>
          <a:stretch/>
        </p:blipFill>
        <p:spPr bwMode="auto">
          <a:xfrm>
            <a:off x="305254" y="990600"/>
            <a:ext cx="8610146" cy="52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Tools for Sketch / Grid Creation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Wireframing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 Tools: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Balsamiq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***: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https://balsamiq.com/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Framebox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Pen and Paper: Your notebook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Grids for Photoshop / Illustrator: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960 GS: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http://960.gs/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GuideGuide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u="sng" dirty="0">
                <a:solidFill>
                  <a:srgbClr val="0563C1"/>
                </a:solidFill>
                <a:latin typeface="Arial" panose="02080604020202020204" charset="0"/>
              </a:rPr>
              <a:t>https://</a:t>
            </a:r>
            <a:r>
              <a:rPr lang="en-US" sz="2800" u="sng" dirty="0" err="1">
                <a:solidFill>
                  <a:srgbClr val="0563C1"/>
                </a:solidFill>
                <a:latin typeface="Arial" panose="02080604020202020204" charset="0"/>
              </a:rPr>
              <a:t>guideguide.me</a:t>
            </a:r>
            <a:r>
              <a:rPr lang="en-US" sz="2800" u="sng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800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Designing with Grids Guides: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960 Grid System Made Easy: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http://bit.ly/1sjYaFC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 by Grid: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http://www.designbygrid.com/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Designing with Grid-Based Approach: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http://bit.ly/1CM4Hzo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and Columns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5588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</a:p>
        </p:txBody>
      </p:sp>
    </p:spTree>
    <p:extLst>
      <p:ext uri="{BB962C8B-B14F-4D97-AF65-F5344CB8AC3E}">
        <p14:creationId xmlns:p14="http://schemas.microsoft.com/office/powerpoint/2010/main" val="3694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6</a:t>
            </a:r>
            <a:r>
              <a:rPr lang="en-US" b="1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32753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20606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2574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4</a:t>
            </a:r>
          </a:p>
          <a:p>
            <a:pPr algn="ctr"/>
            <a:r>
              <a:rPr lang="en-US" b="1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04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853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6" descr="http://pre09.deviantart.net/dbea/th/pre/i/2015/134/a/1/it_s_all_going_to_be_okay_by_kendroffski-d8tdk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0000"/>
          <a:stretch/>
        </p:blipFill>
        <p:spPr bwMode="auto">
          <a:xfrm>
            <a:off x="0" y="-76200"/>
            <a:ext cx="9185004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9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7294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400456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</a:p>
        </p:txBody>
      </p:sp>
    </p:spTree>
    <p:extLst>
      <p:ext uri="{BB962C8B-B14F-4D97-AF65-F5344CB8AC3E}">
        <p14:creationId xmlns:p14="http://schemas.microsoft.com/office/powerpoint/2010/main" val="42798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78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12772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s://static.skillshare.com/uploads/project/71261f6924b219521a2cb0952caa9983/789b4f6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0"/>
            <a:ext cx="9149871" cy="68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ROWS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35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COLUMNS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000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4277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Design with Bootstrap</a:t>
            </a:r>
          </a:p>
        </p:txBody>
      </p:sp>
    </p:spTree>
    <p:extLst>
      <p:ext uri="{BB962C8B-B14F-4D97-AF65-F5344CB8AC3E}">
        <p14:creationId xmlns:p14="http://schemas.microsoft.com/office/powerpoint/2010/main" val="2575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Genius Time!</a:t>
            </a:r>
          </a:p>
        </p:txBody>
      </p:sp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is a fairly “tricky”…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 topic.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B0825-79C8-4BC4-8752-47A11A5E7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72" y="1981200"/>
            <a:ext cx="5600186" cy="37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7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</a:t>
            </a:r>
          </a:p>
        </p:txBody>
      </p:sp>
      <p:pic>
        <p:nvPicPr>
          <p:cNvPr id="3" name="Picture 2" descr="http://dab1nmslvvntp.cloudfront.net/wp-content/uploads/2013/05/960-12-col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50257"/>
            <a:ext cx="5395685" cy="4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Bootstrap lets you organize content based on the “number of columns” a div spans – out of a total 12 columns.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class="col-md-12"&gt;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class="col-md-4"&gt;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1/3 of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Every Bootstrap Grid is made up of…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wrap around the entire grid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dirty="0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2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00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696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95446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35782" y="743635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3401" y="1378053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Row #1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01587" y="2024383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9305" y="2033416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05141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18610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Column#4</a:t>
            </a:r>
          </a:p>
        </p:txBody>
      </p:sp>
    </p:spTree>
    <p:extLst>
      <p:ext uri="{BB962C8B-B14F-4D97-AF65-F5344CB8AC3E}">
        <p14:creationId xmlns:p14="http://schemas.microsoft.com/office/powerpoint/2010/main" val="34794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9909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Prepared to be called on! Think about: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syntax for each.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specific syntax details for columns.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348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Grids</a:t>
            </a:r>
          </a:p>
        </p:txBody>
      </p:sp>
    </p:spTree>
    <p:extLst>
      <p:ext uri="{BB962C8B-B14F-4D97-AF65-F5344CB8AC3E}">
        <p14:creationId xmlns:p14="http://schemas.microsoft.com/office/powerpoint/2010/main" val="3767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(quickgrid.html | 13-InstructorGrids) </a:t>
            </a:r>
          </a:p>
        </p:txBody>
      </p:sp>
    </p:spTree>
    <p:extLst>
      <p:ext uri="{BB962C8B-B14F-4D97-AF65-F5344CB8AC3E}">
        <p14:creationId xmlns:p14="http://schemas.microsoft.com/office/powerpoint/2010/main" val="32497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24017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5" y="2133600"/>
            <a:ext cx="8382000" cy="19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1" y="2438400"/>
            <a:ext cx="8955999" cy="16058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“Containers” are like the box that the entire grid sits inside.</a:t>
            </a:r>
          </a:p>
        </p:txBody>
      </p:sp>
    </p:spTree>
    <p:extLst>
      <p:ext uri="{BB962C8B-B14F-4D97-AF65-F5344CB8AC3E}">
        <p14:creationId xmlns:p14="http://schemas.microsoft.com/office/powerpoint/2010/main" val="27369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Rows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“Rows” are like the rows we talked about earlier.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3185" y="4805650"/>
            <a:ext cx="8229600" cy="106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“Columns” fit inside of rows. Note the syntax: col-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-#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column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viewing size (in this case: medium)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number of “columns taken” out of 12. (in this case 4 of 12)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6526"/>
            <a:ext cx="5638800" cy="38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create a layout that looks like the one slacked out and on the next slide.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</a:t>
            </a:r>
            <a:r>
              <a:rPr lang="en-US" sz="2400" u="sng" dirty="0" err="1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www.lipsum.com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/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4721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4" y="1213571"/>
            <a:ext cx="8833329" cy="39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143000"/>
            <a:ext cx="83820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Students will use the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Bootstrap CSS Framework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Students will learn to use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 for their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16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Bootstrap Layouts</a:t>
            </a:r>
          </a:p>
        </p:txBody>
      </p:sp>
    </p:spTree>
    <p:extLst>
      <p:ext uri="{BB962C8B-B14F-4D97-AF65-F5344CB8AC3E}">
        <p14:creationId xmlns:p14="http://schemas.microsoft.com/office/powerpoint/2010/main" val="2447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(InClass-DemoLayout.html | 15-InstructorLayout) </a:t>
            </a:r>
          </a:p>
        </p:txBody>
      </p:sp>
    </p:spTree>
    <p:extLst>
      <p:ext uri="{BB962C8B-B14F-4D97-AF65-F5344CB8AC3E}">
        <p14:creationId xmlns:p14="http://schemas.microsoft.com/office/powerpoint/2010/main" val="10588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your breakout room members and using Bootstrap,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D242A-B1C0-41FE-A948-FAEDD9FBC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1653"/>
            <a:ext cx="9144000" cy="149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2"/>
            <a:ext cx="8686800" cy="55256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 usually. Columns should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won’t behave as expected.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in this row 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3543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Responsive (HW)</a:t>
            </a:r>
          </a:p>
        </p:txBody>
      </p:sp>
    </p:spTree>
    <p:extLst>
      <p:ext uri="{BB962C8B-B14F-4D97-AF65-F5344CB8AC3E}">
        <p14:creationId xmlns:p14="http://schemas.microsoft.com/office/powerpoint/2010/main" val="34676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next section matters a lot for your </a:t>
            </a: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en-US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2.bp.blogspot.com/-PA4XbLkTXtI/Vo0OtvqZSUI/AAAAAAAABlA/XcOZ6pWPQQo/s1600/Homework%2Bima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73" y="2133600"/>
            <a:ext cx="3412184" cy="34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Still No Facebook Time</a:t>
            </a:r>
          </a:p>
        </p:txBody>
      </p:sp>
    </p:spTree>
    <p:extLst>
      <p:ext uri="{BB962C8B-B14F-4D97-AF65-F5344CB8AC3E}">
        <p14:creationId xmlns:p14="http://schemas.microsoft.com/office/powerpoint/2010/main" val="4706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device viewport.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 page is displayed based on width, height, orientation, and even media type (screen, paper, braille,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under the hood 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  <p:extLst>
      <p:ext uri="{BB962C8B-B14F-4D97-AF65-F5344CB8AC3E}">
        <p14:creationId xmlns:p14="http://schemas.microsoft.com/office/powerpoint/2010/main" val="26983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(17-InstructorMedia) </a:t>
            </a:r>
          </a:p>
        </p:txBody>
      </p:sp>
    </p:spTree>
    <p:extLst>
      <p:ext uri="{BB962C8B-B14F-4D97-AF65-F5344CB8AC3E}">
        <p14:creationId xmlns:p14="http://schemas.microsoft.com/office/powerpoint/2010/main" val="485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Focus!</a:t>
            </a:r>
          </a:p>
        </p:txBody>
      </p:sp>
      <p:sp>
        <p:nvSpPr>
          <p:cNvPr id="6" name="Rectangle 5"/>
          <p:cNvSpPr/>
          <p:nvPr/>
        </p:nvSpPr>
        <p:spPr>
          <a:xfrm>
            <a:off x="2790550" y="5652848"/>
            <a:ext cx="371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This stuff is important…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CA21B-99B3-43A3-A95A-92065206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820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Think about what the following CSS code does: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Build your own mobile responsive HTML /CSS page using media queries.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Just follow the steps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 Viewport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refers to the display being used to view the website.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By default, mobile devices with small screen, high resolution viewports may render content at a typical desktop screen ratio (scaled down at the smaller screen size).</a:t>
            </a:r>
          </a:p>
          <a:p>
            <a:pPr>
              <a:buFont typeface="Arial" panose="0208060402020202020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We can specify that a web page should scale its content to the width of its current viewport using a `meta` tag.</a:t>
            </a:r>
          </a:p>
        </p:txBody>
      </p:sp>
    </p:spTree>
    <p:extLst>
      <p:ext uri="{BB962C8B-B14F-4D97-AF65-F5344CB8AC3E}">
        <p14:creationId xmlns:p14="http://schemas.microsoft.com/office/powerpoint/2010/main" val="10498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No 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585" name="CustomShape 3"/>
          <p:cNvSpPr/>
          <p:nvPr/>
        </p:nvSpPr>
        <p:spPr>
          <a:xfrm rot="162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26983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Inclusion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1828800"/>
            <a:ext cx="8122920" cy="2969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19422"/>
            <a:ext cx="5245496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Just include this line in the head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752" y="2693116"/>
            <a:ext cx="8528248" cy="109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then include a variety of @media queries for various sized screens.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4121979"/>
            <a:ext cx="6391275" cy="695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5150907"/>
            <a:ext cx="66389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the next few moments on the site viewportemulator.com and visit your favorite websites using various viewports.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Notice how the sites change display wise.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sney happy celebration peter pan wend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69307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4788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Challenge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Time Permitting</a:t>
            </a:r>
          </a:p>
        </p:txBody>
      </p:sp>
    </p:spTree>
    <p:extLst>
      <p:ext uri="{BB962C8B-B14F-4D97-AF65-F5344CB8AC3E}">
        <p14:creationId xmlns:p14="http://schemas.microsoft.com/office/powerpoint/2010/main" val="102379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Bootstrap </a:t>
            </a:r>
          </a:p>
        </p:txBody>
      </p:sp>
    </p:spTree>
    <p:extLst>
      <p:ext uri="{BB962C8B-B14F-4D97-AF65-F5344CB8AC3E}">
        <p14:creationId xmlns:p14="http://schemas.microsoft.com/office/powerpoint/2010/main" val="38458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around you (and </a:t>
            </a:r>
            <a:r>
              <a:rPr lang="en-US" sz="24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Bootstrap CSS),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complex layout of your own.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can use the layout provided to you as a guide, starting point, inspiration, or not at all.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18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322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355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11622</TotalTime>
  <Words>1637</Words>
  <Application>Microsoft Office PowerPoint</Application>
  <PresentationFormat>On-screen Show (4:3)</PresentationFormat>
  <Paragraphs>404</Paragraphs>
  <Slides>91</Slides>
  <Notes>32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7" baseType="lpstr">
      <vt:lpstr>Arial</vt:lpstr>
      <vt:lpstr>Calibri</vt:lpstr>
      <vt:lpstr>Calibri Light</vt:lpstr>
      <vt:lpstr>Roboto</vt:lpstr>
      <vt:lpstr>StarSymbol</vt:lpstr>
      <vt:lpstr>Unbranded</vt:lpstr>
      <vt:lpstr>Behold Bootstrap!</vt:lpstr>
      <vt:lpstr>PowerPoint Presentation</vt:lpstr>
      <vt:lpstr>PowerPoint Presentation</vt:lpstr>
      <vt:lpstr>PowerPoint Presentation</vt:lpstr>
      <vt:lpstr>PowerPoint Presentation</vt:lpstr>
      <vt:lpstr>Today’s Class</vt:lpstr>
      <vt:lpstr>Objectives</vt:lpstr>
      <vt:lpstr>Focus!</vt:lpstr>
      <vt:lpstr>Recap Bootstrap </vt:lpstr>
      <vt:lpstr>The Pains of HW 1</vt:lpstr>
      <vt:lpstr>How You (Probably) Feel About CSS</vt:lpstr>
      <vt:lpstr>But Then Came Bootstrap…</vt:lpstr>
      <vt:lpstr>PowerPoint Presentation</vt:lpstr>
      <vt:lpstr>Powered by Bootstrap</vt:lpstr>
      <vt:lpstr>Big Deal!!!</vt:lpstr>
      <vt:lpstr>PowerPoint Presentation</vt:lpstr>
      <vt:lpstr>PowerPoint Presentation</vt:lpstr>
      <vt:lpstr>PowerPoint Presentation</vt:lpstr>
      <vt:lpstr>Next Phase Bootstrap</vt:lpstr>
      <vt:lpstr>Sketching / Grid Layouts</vt:lpstr>
      <vt:lpstr>PowerPoint Presentation</vt:lpstr>
      <vt:lpstr>PowerPoint Presentation</vt:lpstr>
      <vt:lpstr>PowerPoint Presentation</vt:lpstr>
      <vt:lpstr>Importance of Sketches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Rows and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Grid Design with Bootstrap</vt:lpstr>
      <vt:lpstr>More Genius Time!</vt:lpstr>
      <vt:lpstr>PowerPoint Presentation</vt:lpstr>
      <vt:lpstr>Bootstrap Grid</vt:lpstr>
      <vt:lpstr>Bootstrap Grids</vt:lpstr>
      <vt:lpstr>PowerPoint Presentation</vt:lpstr>
      <vt:lpstr>PowerPoint Presentation</vt:lpstr>
      <vt:lpstr>Coding Grids</vt:lpstr>
      <vt:lpstr>INSTRUCTOR DEMO!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Bootstrap Layouts</vt:lpstr>
      <vt:lpstr>INSTRUCTOR DEMO!</vt:lpstr>
      <vt:lpstr>PowerPoint Presentation</vt:lpstr>
      <vt:lpstr>&gt; YOUR TURN!!</vt:lpstr>
      <vt:lpstr>Common Questions</vt:lpstr>
      <vt:lpstr>PowerPoint Presentation</vt:lpstr>
      <vt:lpstr>Mobile Responsive (HW)</vt:lpstr>
      <vt:lpstr>PowerPoint Presentation</vt:lpstr>
      <vt:lpstr>PowerPoint Presentation</vt:lpstr>
      <vt:lpstr>INSTRUCTOR DEMO!</vt:lpstr>
      <vt:lpstr>PowerPoint Presentation</vt:lpstr>
      <vt:lpstr>&gt; YOUR TURN!!</vt:lpstr>
      <vt:lpstr>&gt; YOUR TURN!!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Extra Challenge </vt:lpstr>
      <vt:lpstr>&gt; YOUR TURN!!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Tammer Galal</cp:lastModifiedBy>
  <cp:revision>1491</cp:revision>
  <cp:lastPrinted>2016-01-30T16:23:56Z</cp:lastPrinted>
  <dcterms:created xsi:type="dcterms:W3CDTF">2015-01-20T17:19:00Z</dcterms:created>
  <dcterms:modified xsi:type="dcterms:W3CDTF">2018-09-17T15:25:53Z</dcterms:modified>
</cp:coreProperties>
</file>